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0" r:id="rId5"/>
    <p:sldId id="271" r:id="rId6"/>
    <p:sldId id="261" r:id="rId7"/>
    <p:sldId id="264" r:id="rId8"/>
    <p:sldId id="262" r:id="rId9"/>
    <p:sldId id="273" r:id="rId10"/>
    <p:sldId id="267" r:id="rId11"/>
    <p:sldId id="274" r:id="rId12"/>
    <p:sldId id="269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7C80"/>
    <a:srgbClr val="CF4520"/>
    <a:srgbClr val="CC9900"/>
    <a:srgbClr val="339933"/>
    <a:srgbClr val="FF339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howGuides="1">
      <p:cViewPr varScale="1">
        <p:scale>
          <a:sx n="88" d="100"/>
          <a:sy n="88" d="100"/>
        </p:scale>
        <p:origin x="-1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6FA-4E44-4F3C-8000-520CC7AD12E3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11B-1F06-463B-A413-449E21D4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61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6FA-4E44-4F3C-8000-520CC7AD12E3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11B-1F06-463B-A413-449E21D4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87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6FA-4E44-4F3C-8000-520CC7AD12E3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11B-1F06-463B-A413-449E21D4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46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6FA-4E44-4F3C-8000-520CC7AD12E3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11B-1F06-463B-A413-449E21D4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77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6FA-4E44-4F3C-8000-520CC7AD12E3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11B-1F06-463B-A413-449E21D4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902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6FA-4E44-4F3C-8000-520CC7AD12E3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11B-1F06-463B-A413-449E21D4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8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6FA-4E44-4F3C-8000-520CC7AD12E3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11B-1F06-463B-A413-449E21D4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86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6FA-4E44-4F3C-8000-520CC7AD12E3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11B-1F06-463B-A413-449E21D4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13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6FA-4E44-4F3C-8000-520CC7AD12E3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11B-1F06-463B-A413-449E21D4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63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6FA-4E44-4F3C-8000-520CC7AD12E3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11B-1F06-463B-A413-449E21D4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057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6FA-4E44-4F3C-8000-520CC7AD12E3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11B-1F06-463B-A413-449E21D4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105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DB6FA-4E44-4F3C-8000-520CC7AD12E3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E311B-1F06-463B-A413-449E21D4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89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7948" y="-79203"/>
            <a:ext cx="9248460" cy="694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052736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 Black" panose="020B0A04020102020204" pitchFamily="34" charset="0"/>
              </a:rPr>
              <a:t>The </a:t>
            </a:r>
            <a:r>
              <a:rPr lang="en-GB" sz="3200" dirty="0" err="1">
                <a:latin typeface="Arial Black" panose="020B0A04020102020204" pitchFamily="34" charset="0"/>
              </a:rPr>
              <a:t>E</a:t>
            </a:r>
            <a:r>
              <a:rPr lang="en-GB" sz="3200" dirty="0" err="1" smtClean="0">
                <a:latin typeface="Arial Black" panose="020B0A04020102020204" pitchFamily="34" charset="0"/>
              </a:rPr>
              <a:t>atwell</a:t>
            </a:r>
            <a:r>
              <a:rPr lang="en-GB" sz="3200" dirty="0" smtClean="0">
                <a:latin typeface="Arial Black" panose="020B0A04020102020204" pitchFamily="34" charset="0"/>
              </a:rPr>
              <a:t> </a:t>
            </a:r>
            <a:r>
              <a:rPr lang="en-GB" sz="3200" dirty="0">
                <a:latin typeface="Arial Black" panose="020B0A04020102020204" pitchFamily="34" charset="0"/>
              </a:rPr>
              <a:t>G</a:t>
            </a:r>
            <a:r>
              <a:rPr lang="en-GB" sz="3200" dirty="0" smtClean="0">
                <a:latin typeface="Arial Black" panose="020B0A04020102020204" pitchFamily="34" charset="0"/>
              </a:rPr>
              <a:t>uide for children aged 5 – 9 years</a:t>
            </a:r>
            <a:endParaRPr lang="en-GB" sz="3200" dirty="0">
              <a:latin typeface="Arial Black" panose="020B0A040201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2950" y="3140968"/>
            <a:ext cx="3863026" cy="259228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How to use this presentation</a:t>
            </a:r>
          </a:p>
          <a:p>
            <a:pPr algn="ctr"/>
            <a:endParaRPr lang="en-GB" sz="1600" dirty="0">
              <a:latin typeface="Arial Black" panose="020B0A040201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This presentation can be used to help teach children aged 5-9 years about healthy eating. The presentation is based around the UK healthy eating model – The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atwell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uide.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32040" y="3112494"/>
            <a:ext cx="3791018" cy="2620761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How to show the presentation</a:t>
            </a:r>
          </a:p>
          <a:p>
            <a:endParaRPr lang="en-GB" sz="1600" dirty="0">
              <a:latin typeface="Arial Black" panose="020B0A040201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You can show the PowerPoint as a presentation or print the slides and display or hold them as you talk about healthy eating.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3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30456"/>
            <a:ext cx="9176451" cy="688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Drinks</a:t>
            </a:r>
            <a:endParaRPr lang="en-GB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175956" y="1124744"/>
            <a:ext cx="2371058" cy="1800201"/>
          </a:xfrm>
          <a:prstGeom prst="wedgeRoundRectCallout">
            <a:avLst>
              <a:gd name="adj1" fmla="val 42664"/>
              <a:gd name="adj2" fmla="val 83387"/>
              <a:gd name="adj3" fmla="val 16667"/>
            </a:avLst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Water and lower fat milk are healthier drink choices!</a:t>
            </a:r>
            <a:endParaRPr lang="en-GB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en-GB" sz="2000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 descr="\\BNFUKSRV01\Company\Shared\EDUCATION TEAM FILES\Warburtons\Get busy booklet_certificates and posters\Images and Illustrations\Brett the baker and cooking illustrations\Final\Brett the baker\Brett the baker\png files\Brett_pose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35"/>
          <a:stretch/>
        </p:blipFill>
        <p:spPr bwMode="auto">
          <a:xfrm>
            <a:off x="5580112" y="3429000"/>
            <a:ext cx="2818736" cy="298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21533" y="1124744"/>
            <a:ext cx="2253343" cy="3102428"/>
            <a:chOff x="1621971" y="1534887"/>
            <a:chExt cx="2253343" cy="310242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30" t="7234" r="19068" b="7952"/>
            <a:stretch/>
          </p:blipFill>
          <p:spPr>
            <a:xfrm>
              <a:off x="1621971" y="1534887"/>
              <a:ext cx="2253343" cy="310242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015716" y="2854677"/>
              <a:ext cx="15481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6-8 </a:t>
              </a:r>
            </a:p>
            <a:p>
              <a:pPr algn="ctr"/>
              <a:r>
                <a:rPr lang="en-GB" sz="20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day</a:t>
              </a:r>
              <a:endParaRPr lang="en-GB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ounded Rectangular Callout 8"/>
          <p:cNvSpPr/>
          <p:nvPr/>
        </p:nvSpPr>
        <p:spPr>
          <a:xfrm>
            <a:off x="3059832" y="3789040"/>
            <a:ext cx="2736304" cy="1246814"/>
          </a:xfrm>
          <a:prstGeom prst="wedgeRoundRectCallout">
            <a:avLst>
              <a:gd name="adj1" fmla="val 66436"/>
              <a:gd name="adj2" fmla="val 10316"/>
              <a:gd name="adj3" fmla="val 16667"/>
            </a:avLst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You can have 150ml of juice or smoothie a day.</a:t>
            </a:r>
            <a:endParaRPr lang="en-GB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en-GB" sz="2000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3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964" y="-21834"/>
            <a:ext cx="9297370" cy="697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What do you notice about the size of the groups?</a:t>
            </a:r>
            <a:endParaRPr lang="en-GB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4" b="14288"/>
          <a:stretch/>
        </p:blipFill>
        <p:spPr>
          <a:xfrm>
            <a:off x="1475892" y="1352365"/>
            <a:ext cx="5831983" cy="426947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967" y="4077072"/>
            <a:ext cx="116066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6156176" y="5013176"/>
            <a:ext cx="1008112" cy="14401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ular Callout 3"/>
          <p:cNvSpPr/>
          <p:nvPr/>
        </p:nvSpPr>
        <p:spPr>
          <a:xfrm>
            <a:off x="6660232" y="836712"/>
            <a:ext cx="1932417" cy="1584176"/>
          </a:xfrm>
          <a:prstGeom prst="wedgeRoundRectCallout">
            <a:avLst>
              <a:gd name="adj1" fmla="val -39780"/>
              <a:gd name="adj2" fmla="val 61005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F45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Potatoes, bread, rice, pasta and other starchy carbohydrates</a:t>
            </a:r>
            <a:endParaRPr lang="en-GB" b="1" dirty="0">
              <a:solidFill>
                <a:srgbClr val="CF45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11560" y="1282718"/>
            <a:ext cx="1797617" cy="778130"/>
          </a:xfrm>
          <a:prstGeom prst="wedgeRoundRectCallout">
            <a:avLst>
              <a:gd name="adj1" fmla="val 37628"/>
              <a:gd name="adj2" fmla="val 71811"/>
              <a:gd name="adj3" fmla="val 16667"/>
            </a:avLst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Fruit and vegetables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660028" y="5621840"/>
            <a:ext cx="3664023" cy="646425"/>
          </a:xfrm>
          <a:prstGeom prst="wedgeRoundRectCallout">
            <a:avLst>
              <a:gd name="adj1" fmla="val 24810"/>
              <a:gd name="adj2" fmla="val -77387"/>
              <a:gd name="adj3" fmla="val 16667"/>
            </a:avLst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Beans, pulses, fish, eggs, meat and other proteins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43808" y="965142"/>
            <a:ext cx="2849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b="1" dirty="0" err="1" smtClean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Eatwell</a:t>
            </a:r>
            <a:r>
              <a:rPr lang="en-GB" sz="2400" b="1" dirty="0" smtClean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Guide</a:t>
            </a:r>
            <a:endParaRPr lang="en-GB" sz="2400" b="1" dirty="0">
              <a:solidFill>
                <a:srgbClr val="33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5761423" y="5555987"/>
            <a:ext cx="1797617" cy="778130"/>
          </a:xfrm>
          <a:prstGeom prst="wedgeRoundRectCallout">
            <a:avLst>
              <a:gd name="adj1" fmla="val -53688"/>
              <a:gd name="adj2" fmla="val -7826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Dairy and alternatives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40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25148"/>
            <a:ext cx="9176451" cy="688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052736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 Black" panose="020B0A04020102020204" pitchFamily="34" charset="0"/>
              </a:rPr>
              <a:t>What did you have for breakfast?</a:t>
            </a:r>
            <a:endParaRPr lang="en-GB" sz="3200" dirty="0">
              <a:latin typeface="Arial Black" panose="020B0A040201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724128" y="2852936"/>
            <a:ext cx="3096344" cy="1656184"/>
          </a:xfrm>
          <a:prstGeom prst="wedgeRoundRectCallout">
            <a:avLst>
              <a:gd name="adj1" fmla="val 6589"/>
              <a:gd name="adj2" fmla="val -83415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Arial Black" panose="020B0A04020102020204" pitchFamily="34" charset="0"/>
              </a:rPr>
              <a:t>Where would your breakfast fit in   the </a:t>
            </a:r>
            <a:r>
              <a:rPr lang="en-GB" sz="2000" dirty="0" err="1">
                <a:latin typeface="Arial Black" panose="020B0A04020102020204" pitchFamily="34" charset="0"/>
              </a:rPr>
              <a:t>E</a:t>
            </a:r>
            <a:r>
              <a:rPr lang="en-GB" sz="2000" dirty="0" err="1" smtClean="0">
                <a:latin typeface="Arial Black" panose="020B0A04020102020204" pitchFamily="34" charset="0"/>
              </a:rPr>
              <a:t>atwell</a:t>
            </a:r>
            <a:r>
              <a:rPr lang="en-GB" sz="2000" dirty="0" smtClean="0">
                <a:latin typeface="Arial Black" panose="020B0A04020102020204" pitchFamily="34" charset="0"/>
              </a:rPr>
              <a:t> </a:t>
            </a:r>
            <a:r>
              <a:rPr lang="en-GB" sz="2000" dirty="0">
                <a:latin typeface="Arial Black" panose="020B0A04020102020204" pitchFamily="34" charset="0"/>
              </a:rPr>
              <a:t>G</a:t>
            </a:r>
            <a:r>
              <a:rPr lang="en-GB" sz="2000" dirty="0" smtClean="0">
                <a:latin typeface="Arial Black" panose="020B0A04020102020204" pitchFamily="34" charset="0"/>
              </a:rPr>
              <a:t>uide?</a:t>
            </a:r>
            <a:endParaRPr lang="en-GB" sz="2000" dirty="0"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4" b="14288"/>
          <a:stretch/>
        </p:blipFill>
        <p:spPr>
          <a:xfrm>
            <a:off x="13450" y="2505928"/>
            <a:ext cx="5472608" cy="4006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0" t="7234" r="19068" b="7952"/>
          <a:stretch/>
        </p:blipFill>
        <p:spPr>
          <a:xfrm>
            <a:off x="4330265" y="2129954"/>
            <a:ext cx="915517" cy="12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9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0" y="5308"/>
            <a:ext cx="91358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6178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© </a:t>
            </a:r>
            <a:r>
              <a:rPr lang="en-GB" sz="14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Warburtons</a:t>
            </a:r>
            <a:r>
              <a:rPr lang="en-GB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2016</a:t>
            </a:r>
            <a:endParaRPr lang="en-GB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79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9" y="-99392"/>
            <a:ext cx="9275355" cy="69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8864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The </a:t>
            </a:r>
            <a:r>
              <a:rPr lang="en-GB" sz="2000" dirty="0" err="1">
                <a:solidFill>
                  <a:schemeClr val="bg1"/>
                </a:solidFill>
                <a:latin typeface="Arial Black" panose="020B0A04020102020204" pitchFamily="34" charset="0"/>
              </a:rPr>
              <a:t>E</a:t>
            </a:r>
            <a:r>
              <a:rPr lang="en-GB" sz="20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atwell</a:t>
            </a:r>
            <a:r>
              <a:rPr lang="en-GB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Arial Black" panose="020B0A04020102020204" pitchFamily="34" charset="0"/>
              </a:rPr>
              <a:t>G</a:t>
            </a:r>
            <a:r>
              <a:rPr lang="en-GB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uide</a:t>
            </a:r>
            <a:endParaRPr lang="en-GB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9218" name="Picture 2" descr="C:\Dropbox\Roy\Dropbox\Eatwell guide\UPDATED Eatwell guide 2016 FINAL MAR23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31" y="890909"/>
            <a:ext cx="7557936" cy="534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37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3370" y="-21834"/>
            <a:ext cx="9297370" cy="697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How many food groups can you see?</a:t>
            </a:r>
            <a:endParaRPr lang="en-GB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4" b="14288"/>
          <a:stretch/>
        </p:blipFill>
        <p:spPr>
          <a:xfrm>
            <a:off x="1475892" y="1352365"/>
            <a:ext cx="5831983" cy="426947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967" y="4077072"/>
            <a:ext cx="116066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6156176" y="5013176"/>
            <a:ext cx="1008112" cy="14401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ular Callout 3"/>
          <p:cNvSpPr/>
          <p:nvPr/>
        </p:nvSpPr>
        <p:spPr>
          <a:xfrm>
            <a:off x="6660232" y="836712"/>
            <a:ext cx="1932417" cy="1584176"/>
          </a:xfrm>
          <a:prstGeom prst="wedgeRoundRectCallout">
            <a:avLst>
              <a:gd name="adj1" fmla="val -39780"/>
              <a:gd name="adj2" fmla="val 61005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F45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Potatoes, bread, rice, pasta and other starchy carbohydrates</a:t>
            </a:r>
            <a:endParaRPr lang="en-GB" b="1" dirty="0">
              <a:solidFill>
                <a:srgbClr val="CF45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11560" y="1282718"/>
            <a:ext cx="1797617" cy="778130"/>
          </a:xfrm>
          <a:prstGeom prst="wedgeRoundRectCallout">
            <a:avLst>
              <a:gd name="adj1" fmla="val 37628"/>
              <a:gd name="adj2" fmla="val 71811"/>
              <a:gd name="adj3" fmla="val 16667"/>
            </a:avLst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Fruit and vegetables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660028" y="5621840"/>
            <a:ext cx="3664023" cy="646425"/>
          </a:xfrm>
          <a:prstGeom prst="wedgeRoundRectCallout">
            <a:avLst>
              <a:gd name="adj1" fmla="val 24810"/>
              <a:gd name="adj2" fmla="val -77387"/>
              <a:gd name="adj3" fmla="val 16667"/>
            </a:avLst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Beans, pulses, fish, eggs, meat and other proteins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43808" y="965142"/>
            <a:ext cx="2849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b="1" dirty="0" err="1" smtClean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Eatwell</a:t>
            </a:r>
            <a:r>
              <a:rPr lang="en-GB" sz="2400" b="1" dirty="0" smtClean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Guide</a:t>
            </a:r>
            <a:endParaRPr lang="en-GB" sz="2400" b="1" dirty="0">
              <a:solidFill>
                <a:srgbClr val="33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5761423" y="5555987"/>
            <a:ext cx="1797617" cy="778130"/>
          </a:xfrm>
          <a:prstGeom prst="wedgeRoundRectCallout">
            <a:avLst>
              <a:gd name="adj1" fmla="val -53688"/>
              <a:gd name="adj2" fmla="val -7826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Dairy and alternatives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68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-57126"/>
            <a:ext cx="9248459" cy="694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Fruit and vegetables</a:t>
            </a:r>
            <a:endParaRPr lang="en-GB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7504" y="994963"/>
            <a:ext cx="1872208" cy="1872208"/>
            <a:chOff x="107504" y="994963"/>
            <a:chExt cx="1872208" cy="1872208"/>
          </a:xfrm>
        </p:grpSpPr>
        <p:pic>
          <p:nvPicPr>
            <p:cNvPr id="6" name="Picture 5" descr="biscuit pn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994963"/>
              <a:ext cx="1872208" cy="187220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33518" y="1301260"/>
              <a:ext cx="16201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Arial Black" panose="020B0A04020102020204" pitchFamily="34" charset="0"/>
                </a:rPr>
                <a:t>What foods can you see?</a:t>
              </a:r>
              <a:endParaRPr lang="en-GB" sz="20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8" name="Rounded Rectangular Callout 7"/>
          <p:cNvSpPr/>
          <p:nvPr/>
        </p:nvSpPr>
        <p:spPr>
          <a:xfrm>
            <a:off x="6094592" y="1979732"/>
            <a:ext cx="2293832" cy="1124048"/>
          </a:xfrm>
          <a:prstGeom prst="wedgeRoundRectCallout">
            <a:avLst>
              <a:gd name="adj1" fmla="val -9829"/>
              <a:gd name="adj2" fmla="val 87924"/>
              <a:gd name="adj3" fmla="val 16667"/>
            </a:avLst>
          </a:prstGeom>
          <a:ln w="38100">
            <a:solidFill>
              <a:srgbClr val="33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339933"/>
                </a:solidFill>
                <a:latin typeface="Arial Black" panose="020B0A04020102020204" pitchFamily="34" charset="0"/>
              </a:rPr>
              <a:t>Eat at least 5 portions every day.</a:t>
            </a:r>
            <a:endParaRPr lang="en-GB" sz="2000" dirty="0">
              <a:solidFill>
                <a:srgbClr val="339933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2" descr="\\BNFUKSRV01\Company\Shared\EDUCATION TEAM FILES\Warburtons\Get busy booklet_certificates and posters\Images and Illustrations\Brett the baker and cooking illustrations\Final\Brett the baker\Brett the baker\png files\Brett_pose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16"/>
          <a:stretch/>
        </p:blipFill>
        <p:spPr bwMode="auto">
          <a:xfrm>
            <a:off x="5652120" y="3641115"/>
            <a:ext cx="2602712" cy="277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ropbox\Roy\Dropbox\Eatwell guide\Fruit and ve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486" y="1020926"/>
            <a:ext cx="4054287" cy="492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87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775" y="-19880"/>
            <a:ext cx="9294767" cy="69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ropbox\Roy\Dropbox\Eatwell guide\Carbohydra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17749"/>
            <a:ext cx="4024379" cy="509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630862" y="1124744"/>
            <a:ext cx="2477515" cy="2590882"/>
          </a:xfrm>
          <a:prstGeom prst="wedgeRoundRectCallout">
            <a:avLst>
              <a:gd name="adj1" fmla="val 25614"/>
              <a:gd name="adj2" fmla="val 59552"/>
              <a:gd name="adj3" fmla="val 16667"/>
            </a:avLst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CC9900"/>
                </a:solidFill>
                <a:latin typeface="Arial Black" panose="020B0A04020102020204" pitchFamily="34" charset="0"/>
              </a:rPr>
              <a:t>Eat a food from this group at every meal time.</a:t>
            </a:r>
          </a:p>
          <a:p>
            <a:pPr algn="ctr"/>
            <a:r>
              <a:rPr lang="en-GB" sz="2000" dirty="0" smtClean="0">
                <a:solidFill>
                  <a:srgbClr val="CC9900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n-GB" sz="2000" dirty="0" smtClean="0">
                <a:solidFill>
                  <a:srgbClr val="CC9900"/>
                </a:solidFill>
                <a:latin typeface="Arial Black" panose="020B0A04020102020204" pitchFamily="34" charset="0"/>
              </a:rPr>
              <a:t>Try wholegrain varieties.</a:t>
            </a:r>
            <a:endParaRPr lang="en-GB" sz="2000" dirty="0">
              <a:solidFill>
                <a:srgbClr val="CC9900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Picture 4" descr="\\BNFUKSRV01\Company\Shared\EDUCATION TEAM FILES\Warburtons\Get busy booklet_certificates and posters\Images and Illustrations\Brett the baker and cooking illustrations\Final\Brett the baker\Brett the baker\png files\Brett_pose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79"/>
          <a:stretch/>
        </p:blipFill>
        <p:spPr bwMode="auto">
          <a:xfrm>
            <a:off x="1830490" y="4221088"/>
            <a:ext cx="2088232" cy="223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718770" y="908720"/>
            <a:ext cx="1872208" cy="1872208"/>
            <a:chOff x="107504" y="994963"/>
            <a:chExt cx="1872208" cy="1872208"/>
          </a:xfrm>
        </p:grpSpPr>
        <p:pic>
          <p:nvPicPr>
            <p:cNvPr id="15" name="Picture 14" descr="biscuit png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994963"/>
              <a:ext cx="1872208" cy="187220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33518" y="1301260"/>
              <a:ext cx="16201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Arial Black" panose="020B0A04020102020204" pitchFamily="34" charset="0"/>
                </a:rPr>
                <a:t>What foods can you see?</a:t>
              </a:r>
              <a:endParaRPr lang="en-GB" sz="20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79512" y="188640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CF452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Potatoes</a:t>
            </a:r>
            <a:r>
              <a:rPr lang="en-GB" sz="2000" b="1" dirty="0">
                <a:solidFill>
                  <a:srgbClr val="CF452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 bread, rice, pasta and other starchy carbohydrates</a:t>
            </a:r>
          </a:p>
        </p:txBody>
      </p:sp>
    </p:spTree>
    <p:extLst>
      <p:ext uri="{BB962C8B-B14F-4D97-AF65-F5344CB8AC3E}">
        <p14:creationId xmlns:p14="http://schemas.microsoft.com/office/powerpoint/2010/main" val="310045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-27384"/>
            <a:ext cx="9304763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Beans, pluses, fish, eggs, meat and other proteins</a:t>
            </a:r>
            <a:endParaRPr lang="en-GB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365188" y="1810111"/>
            <a:ext cx="2933261" cy="1512168"/>
          </a:xfrm>
          <a:prstGeom prst="wedgeRoundRectCallout">
            <a:avLst>
              <a:gd name="adj1" fmla="val -9636"/>
              <a:gd name="adj2" fmla="val 85420"/>
              <a:gd name="adj3" fmla="val 16667"/>
            </a:avLst>
          </a:prstGeom>
          <a:ln w="38100">
            <a:solidFill>
              <a:srgbClr val="FF999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FF9999"/>
                </a:solidFill>
                <a:latin typeface="Arial Black" panose="020B0A04020102020204" pitchFamily="34" charset="0"/>
              </a:rPr>
              <a:t>Eat some foods from this group every day</a:t>
            </a:r>
            <a:r>
              <a:rPr lang="en-GB" sz="2000" dirty="0">
                <a:solidFill>
                  <a:srgbClr val="FF9999"/>
                </a:solidFill>
                <a:latin typeface="Arial Black" panose="020B0A04020102020204" pitchFamily="34" charset="0"/>
              </a:rPr>
              <a:t>.</a:t>
            </a:r>
            <a:endParaRPr lang="en-GB" sz="2000" dirty="0" smtClean="0">
              <a:solidFill>
                <a:srgbClr val="FF9999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Picture 3" descr="\\BNFUKSRV01\Company\Shared\EDUCATION TEAM FILES\Warburtons\Get busy booklet_certificates and posters\Images and Illustrations\Brett the baker and cooking illustrations\Final\Brett the baker\Brett the baker\png files\Brett_pose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55"/>
          <a:stretch/>
        </p:blipFill>
        <p:spPr bwMode="auto">
          <a:xfrm>
            <a:off x="5900889" y="4041778"/>
            <a:ext cx="2055669" cy="243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ropbox\Roy\Dropbox\Eatwell guide\Prote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03" y="1412776"/>
            <a:ext cx="4868311" cy="471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11560" y="994963"/>
            <a:ext cx="1872208" cy="1872208"/>
            <a:chOff x="107504" y="994963"/>
            <a:chExt cx="1872208" cy="1872208"/>
          </a:xfrm>
        </p:grpSpPr>
        <p:pic>
          <p:nvPicPr>
            <p:cNvPr id="15" name="Picture 14" descr="biscuit png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994963"/>
              <a:ext cx="1872208" cy="187220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33518" y="1301260"/>
              <a:ext cx="16201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Arial Black" panose="020B0A04020102020204" pitchFamily="34" charset="0"/>
                </a:rPr>
                <a:t>What foods can you see?</a:t>
              </a:r>
              <a:endParaRPr lang="en-GB" sz="2000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836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948" y="-32338"/>
            <a:ext cx="9178958" cy="689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8864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Dairy and alternatives</a:t>
            </a:r>
            <a:endParaRPr lang="en-GB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827584" y="1628800"/>
            <a:ext cx="2448272" cy="1605751"/>
          </a:xfrm>
          <a:prstGeom prst="wedgeRoundRectCallout">
            <a:avLst>
              <a:gd name="adj1" fmla="val -4451"/>
              <a:gd name="adj2" fmla="val 69613"/>
              <a:gd name="adj3" fmla="val 16667"/>
            </a:avLst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Have some of these foods every day.</a:t>
            </a:r>
          </a:p>
        </p:txBody>
      </p:sp>
      <p:pic>
        <p:nvPicPr>
          <p:cNvPr id="9" name="Picture 2" descr="\\BNFUKSRV01\Company\Shared\EDUCATION TEAM FILES\Warburtons\Get busy booklet_certificates and posters\Images and Illustrations\Brett the baker and cooking illustrations\Final\Brett the baker\Brett the baker\png files\Brett_pose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85"/>
          <a:stretch/>
        </p:blipFill>
        <p:spPr bwMode="auto">
          <a:xfrm>
            <a:off x="1115616" y="3648712"/>
            <a:ext cx="2592288" cy="274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ropbox\Roy\Dropbox\Eatwell guide\Dairy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2" r="9669" b="7382"/>
          <a:stretch/>
        </p:blipFill>
        <p:spPr bwMode="auto">
          <a:xfrm>
            <a:off x="3923928" y="1196751"/>
            <a:ext cx="4248472" cy="513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516216" y="908720"/>
            <a:ext cx="1872208" cy="1872208"/>
            <a:chOff x="107504" y="872987"/>
            <a:chExt cx="1872208" cy="1872208"/>
          </a:xfrm>
        </p:grpSpPr>
        <p:pic>
          <p:nvPicPr>
            <p:cNvPr id="11" name="Picture 10" descr="biscuit png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872987"/>
              <a:ext cx="1872208" cy="187220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33518" y="1301260"/>
              <a:ext cx="16201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Arial Black" panose="020B0A04020102020204" pitchFamily="34" charset="0"/>
                </a:rPr>
                <a:t>What foods can you see?</a:t>
              </a:r>
              <a:endParaRPr lang="en-GB" sz="2000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37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34924" y="-11355"/>
            <a:ext cx="9283410" cy="696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Oil and spreads</a:t>
            </a:r>
            <a:endParaRPr lang="en-GB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2" descr="C:\Dropbox\Roy\Dropbox\Eatwell guide\Fats and oi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86710"/>
            <a:ext cx="505806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\\BNFUKSRV01\Company\Shared\EDUCATION TEAM FILES\Warburtons\Get busy booklet_certificates and posters\Images and Illustrations\Brett the baker and cooking illustrations\Final\Brett the baker\Brett the baker\png files\Brett_pose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08"/>
          <a:stretch/>
        </p:blipFill>
        <p:spPr bwMode="auto">
          <a:xfrm flipH="1">
            <a:off x="1202152" y="3212976"/>
            <a:ext cx="253659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ular Callout 13"/>
          <p:cNvSpPr/>
          <p:nvPr/>
        </p:nvSpPr>
        <p:spPr>
          <a:xfrm>
            <a:off x="683568" y="1628800"/>
            <a:ext cx="2304256" cy="1130087"/>
          </a:xfrm>
          <a:prstGeom prst="wedgeRoundRectCallout">
            <a:avLst>
              <a:gd name="adj1" fmla="val -2837"/>
              <a:gd name="adj2" fmla="val 80209"/>
              <a:gd name="adj3" fmla="val 16667"/>
            </a:avLst>
          </a:prstGeom>
          <a:ln w="381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GB" sz="2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Eat in small amounts.</a:t>
            </a:r>
            <a:endParaRPr lang="en-GB" sz="1600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endParaRPr lang="en-GB" sz="2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156176" y="1146261"/>
            <a:ext cx="1872208" cy="1872208"/>
            <a:chOff x="107504" y="994963"/>
            <a:chExt cx="1872208" cy="1872208"/>
          </a:xfrm>
        </p:grpSpPr>
        <p:pic>
          <p:nvPicPr>
            <p:cNvPr id="16" name="Picture 15" descr="biscuit png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994963"/>
              <a:ext cx="1872208" cy="187220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33518" y="1301260"/>
              <a:ext cx="16201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Arial Black" panose="020B0A04020102020204" pitchFamily="34" charset="0"/>
                </a:rPr>
                <a:t>What foods can you see?</a:t>
              </a:r>
              <a:endParaRPr lang="en-GB" sz="2000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32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775" y="-19880"/>
            <a:ext cx="9162361" cy="687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Foods high in fat, salt and sugars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3779912" y="1978899"/>
            <a:ext cx="2862318" cy="1440160"/>
          </a:xfrm>
          <a:prstGeom prst="wedgeRoundRectCallout">
            <a:avLst>
              <a:gd name="adj1" fmla="val -62987"/>
              <a:gd name="adj2" fmla="val 111582"/>
              <a:gd name="adj3" fmla="val 16667"/>
            </a:avLst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 smtClean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If eaten, have less often and in small amounts.</a:t>
            </a:r>
            <a:endParaRPr lang="en-GB" sz="1600" dirty="0" smtClean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en-GB" sz="20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115616" y="1124744"/>
            <a:ext cx="1872208" cy="1872208"/>
            <a:chOff x="107504" y="994963"/>
            <a:chExt cx="1872208" cy="1872208"/>
          </a:xfrm>
        </p:grpSpPr>
        <p:pic>
          <p:nvPicPr>
            <p:cNvPr id="16" name="Picture 15" descr="biscuit pn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994963"/>
              <a:ext cx="1872208" cy="187220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33518" y="1301260"/>
              <a:ext cx="16201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Arial Black" panose="020B0A04020102020204" pitchFamily="34" charset="0"/>
                </a:rPr>
                <a:t>What foods can you see?</a:t>
              </a:r>
              <a:endParaRPr lang="en-GB" sz="2000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1" name="Picture 4" descr="\\BNFUKSRV01\Company\Shared\EDUCATION TEAM FILES\Warburtons\Get busy booklet_certificates and posters\Images and Illustrations\Brett the baker and cooking illustrations\Final\Brett the baker\Brett the baker\png files\Brett_pose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79"/>
          <a:stretch/>
        </p:blipFill>
        <p:spPr bwMode="auto">
          <a:xfrm>
            <a:off x="1457654" y="3337520"/>
            <a:ext cx="2484276" cy="30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ropbox\Roy\Dropbox\Eatwell guide\fat suga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89040"/>
            <a:ext cx="4158518" cy="24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43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339</Words>
  <Application>Microsoft Office PowerPoint</Application>
  <PresentationFormat>On-screen Show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Ashworth</dc:creator>
  <cp:lastModifiedBy>Claire Theobald</cp:lastModifiedBy>
  <cp:revision>35</cp:revision>
  <dcterms:created xsi:type="dcterms:W3CDTF">2014-09-30T15:52:22Z</dcterms:created>
  <dcterms:modified xsi:type="dcterms:W3CDTF">2016-09-05T09:01:53Z</dcterms:modified>
</cp:coreProperties>
</file>